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61" r:id="rId3"/>
    <p:sldId id="257" r:id="rId4"/>
    <p:sldId id="295" r:id="rId5"/>
    <p:sldId id="262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</p:sldIdLst>
  <p:sldSz cx="9144000" cy="5143500" type="screen16x9"/>
  <p:notesSz cx="6858000" cy="9144000"/>
  <p:embeddedFontLst>
    <p:embeddedFont>
      <p:font typeface="Arvo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oboto Condensed" panose="02000000000000000000" pitchFamily="2" charset="0"/>
      <p:regular r:id="rId24"/>
      <p:bold r:id="rId25"/>
      <p:italic r:id="rId26"/>
      <p:boldItalic r:id="rId27"/>
    </p:embeddedFont>
    <p:embeddedFont>
      <p:font typeface="Roboto Condensed Light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5063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1115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0403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18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3529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6799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7144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3992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42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dirty="0"/>
              <a:t>SISTEM INFORMASI MANAJEMEN PERBAIKAN KOMPUTER DI PT MACNESIA INTI TEKNOLOGI</a:t>
            </a:r>
            <a:endParaRPr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F4976A-6961-A7B2-E02B-0E656013F592}"/>
              </a:ext>
            </a:extLst>
          </p:cNvPr>
          <p:cNvSpPr txBox="1"/>
          <p:nvPr/>
        </p:nvSpPr>
        <p:spPr>
          <a:xfrm>
            <a:off x="685800" y="4244623"/>
            <a:ext cx="2585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latin typeface="Roboto Condensed" panose="020B0604020202020204" pitchFamily="2" charset="0"/>
                <a:ea typeface="Roboto Condensed" panose="020B0604020202020204" pitchFamily="2" charset="0"/>
              </a:rPr>
              <a:t>21.230.0162</a:t>
            </a:r>
          </a:p>
          <a:p>
            <a:r>
              <a:rPr lang="id-ID" sz="2000" b="1" dirty="0">
                <a:latin typeface="Roboto Condensed" panose="020B0604020202020204" pitchFamily="2" charset="0"/>
                <a:ea typeface="Roboto Condensed" panose="020B0604020202020204" pitchFamily="2" charset="0"/>
              </a:rPr>
              <a:t>MUHAMMAD IQBAL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METODE PENGEMBANGAN SISTEM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237;p16">
            <a:extLst>
              <a:ext uri="{FF2B5EF4-FFF2-40B4-BE49-F238E27FC236}">
                <a16:creationId xmlns:a16="http://schemas.microsoft.com/office/drawing/2014/main" id="{595443E4-5489-70BE-E897-7608EB8C2B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941192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dirty="0"/>
              <a:t>Waterfall</a:t>
            </a:r>
          </a:p>
        </p:txBody>
      </p:sp>
    </p:spTree>
    <p:extLst>
      <p:ext uri="{BB962C8B-B14F-4D97-AF65-F5344CB8AC3E}">
        <p14:creationId xmlns:p14="http://schemas.microsoft.com/office/powerpoint/2010/main" val="3921092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ALAT PENGEMBANGAN SISTEM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237;p16">
            <a:extLst>
              <a:ext uri="{FF2B5EF4-FFF2-40B4-BE49-F238E27FC236}">
                <a16:creationId xmlns:a16="http://schemas.microsoft.com/office/drawing/2014/main" id="{595443E4-5489-70BE-E897-7608EB8C2B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941192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dirty="0"/>
              <a:t>UML</a:t>
            </a:r>
          </a:p>
          <a:p>
            <a:pPr lvl="0"/>
            <a:r>
              <a:rPr lang="id-ID" dirty="0"/>
              <a:t>Use Case Diagram</a:t>
            </a:r>
          </a:p>
          <a:p>
            <a:pPr lvl="0"/>
            <a:r>
              <a:rPr lang="id-ID" dirty="0"/>
              <a:t>Activity Diagram</a:t>
            </a:r>
          </a:p>
          <a:p>
            <a:pPr lvl="0"/>
            <a:r>
              <a:rPr lang="id-ID" dirty="0"/>
              <a:t>Squence Diagram</a:t>
            </a:r>
          </a:p>
          <a:p>
            <a:pPr lvl="0"/>
            <a:r>
              <a:rPr lang="id-ID" dirty="0"/>
              <a:t>Class Diagram</a:t>
            </a:r>
          </a:p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63464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METODE PENGUJIAN SISTEM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237;p16">
            <a:extLst>
              <a:ext uri="{FF2B5EF4-FFF2-40B4-BE49-F238E27FC236}">
                <a16:creationId xmlns:a16="http://schemas.microsoft.com/office/drawing/2014/main" id="{595443E4-5489-70BE-E897-7608EB8C2B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941192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dirty="0"/>
              <a:t>Black Box Testing</a:t>
            </a:r>
          </a:p>
          <a:p>
            <a:pPr lvl="0"/>
            <a:r>
              <a:rPr lang="id-ID" dirty="0"/>
              <a:t>White Box Testing</a:t>
            </a:r>
          </a:p>
          <a:p>
            <a:pPr lvl="0"/>
            <a:r>
              <a:rPr lang="id-ID" dirty="0"/>
              <a:t>User Acceptance Test (UAT)</a:t>
            </a:r>
          </a:p>
        </p:txBody>
      </p:sp>
    </p:spTree>
    <p:extLst>
      <p:ext uri="{BB962C8B-B14F-4D97-AF65-F5344CB8AC3E}">
        <p14:creationId xmlns:p14="http://schemas.microsoft.com/office/powerpoint/2010/main" val="3426651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JADWAL PENELITIAN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AE3691-2BDD-9FA0-4DD9-22E0E20AE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226226"/>
              </p:ext>
            </p:extLst>
          </p:nvPr>
        </p:nvGraphicFramePr>
        <p:xfrm>
          <a:off x="700511" y="1811862"/>
          <a:ext cx="5719928" cy="2568230"/>
        </p:xfrm>
        <a:graphic>
          <a:graphicData uri="http://schemas.openxmlformats.org/drawingml/2006/table">
            <a:tbl>
              <a:tblPr firstRow="1" firstCol="1" bandRow="1">
                <a:tableStyleId>{E27665BA-8202-44FC-AD62-C9F0E3EA811A}</a:tableStyleId>
              </a:tblPr>
              <a:tblGrid>
                <a:gridCol w="1773336">
                  <a:extLst>
                    <a:ext uri="{9D8B030D-6E8A-4147-A177-3AD203B41FA5}">
                      <a16:colId xmlns:a16="http://schemas.microsoft.com/office/drawing/2014/main" val="4250116244"/>
                    </a:ext>
                  </a:extLst>
                </a:gridCol>
                <a:gridCol w="246662">
                  <a:extLst>
                    <a:ext uri="{9D8B030D-6E8A-4147-A177-3AD203B41FA5}">
                      <a16:colId xmlns:a16="http://schemas.microsoft.com/office/drawing/2014/main" val="2422643351"/>
                    </a:ext>
                  </a:extLst>
                </a:gridCol>
                <a:gridCol w="246662">
                  <a:extLst>
                    <a:ext uri="{9D8B030D-6E8A-4147-A177-3AD203B41FA5}">
                      <a16:colId xmlns:a16="http://schemas.microsoft.com/office/drawing/2014/main" val="1900213342"/>
                    </a:ext>
                  </a:extLst>
                </a:gridCol>
                <a:gridCol w="246662">
                  <a:extLst>
                    <a:ext uri="{9D8B030D-6E8A-4147-A177-3AD203B41FA5}">
                      <a16:colId xmlns:a16="http://schemas.microsoft.com/office/drawing/2014/main" val="3249033710"/>
                    </a:ext>
                  </a:extLst>
                </a:gridCol>
                <a:gridCol w="246662">
                  <a:extLst>
                    <a:ext uri="{9D8B030D-6E8A-4147-A177-3AD203B41FA5}">
                      <a16:colId xmlns:a16="http://schemas.microsoft.com/office/drawing/2014/main" val="4015812482"/>
                    </a:ext>
                  </a:extLst>
                </a:gridCol>
                <a:gridCol w="246662">
                  <a:extLst>
                    <a:ext uri="{9D8B030D-6E8A-4147-A177-3AD203B41FA5}">
                      <a16:colId xmlns:a16="http://schemas.microsoft.com/office/drawing/2014/main" val="2925093346"/>
                    </a:ext>
                  </a:extLst>
                </a:gridCol>
                <a:gridCol w="246662">
                  <a:extLst>
                    <a:ext uri="{9D8B030D-6E8A-4147-A177-3AD203B41FA5}">
                      <a16:colId xmlns:a16="http://schemas.microsoft.com/office/drawing/2014/main" val="3443168040"/>
                    </a:ext>
                  </a:extLst>
                </a:gridCol>
                <a:gridCol w="246662">
                  <a:extLst>
                    <a:ext uri="{9D8B030D-6E8A-4147-A177-3AD203B41FA5}">
                      <a16:colId xmlns:a16="http://schemas.microsoft.com/office/drawing/2014/main" val="1054149511"/>
                    </a:ext>
                  </a:extLst>
                </a:gridCol>
                <a:gridCol w="246662">
                  <a:extLst>
                    <a:ext uri="{9D8B030D-6E8A-4147-A177-3AD203B41FA5}">
                      <a16:colId xmlns:a16="http://schemas.microsoft.com/office/drawing/2014/main" val="3376317162"/>
                    </a:ext>
                  </a:extLst>
                </a:gridCol>
                <a:gridCol w="246662">
                  <a:extLst>
                    <a:ext uri="{9D8B030D-6E8A-4147-A177-3AD203B41FA5}">
                      <a16:colId xmlns:a16="http://schemas.microsoft.com/office/drawing/2014/main" val="1646160146"/>
                    </a:ext>
                  </a:extLst>
                </a:gridCol>
                <a:gridCol w="246662">
                  <a:extLst>
                    <a:ext uri="{9D8B030D-6E8A-4147-A177-3AD203B41FA5}">
                      <a16:colId xmlns:a16="http://schemas.microsoft.com/office/drawing/2014/main" val="2709015528"/>
                    </a:ext>
                  </a:extLst>
                </a:gridCol>
                <a:gridCol w="246662">
                  <a:extLst>
                    <a:ext uri="{9D8B030D-6E8A-4147-A177-3AD203B41FA5}">
                      <a16:colId xmlns:a16="http://schemas.microsoft.com/office/drawing/2014/main" val="3154993577"/>
                    </a:ext>
                  </a:extLst>
                </a:gridCol>
                <a:gridCol w="246662">
                  <a:extLst>
                    <a:ext uri="{9D8B030D-6E8A-4147-A177-3AD203B41FA5}">
                      <a16:colId xmlns:a16="http://schemas.microsoft.com/office/drawing/2014/main" val="3026629762"/>
                    </a:ext>
                  </a:extLst>
                </a:gridCol>
                <a:gridCol w="246662">
                  <a:extLst>
                    <a:ext uri="{9D8B030D-6E8A-4147-A177-3AD203B41FA5}">
                      <a16:colId xmlns:a16="http://schemas.microsoft.com/office/drawing/2014/main" val="637514252"/>
                    </a:ext>
                  </a:extLst>
                </a:gridCol>
                <a:gridCol w="246662">
                  <a:extLst>
                    <a:ext uri="{9D8B030D-6E8A-4147-A177-3AD203B41FA5}">
                      <a16:colId xmlns:a16="http://schemas.microsoft.com/office/drawing/2014/main" val="425306988"/>
                    </a:ext>
                  </a:extLst>
                </a:gridCol>
                <a:gridCol w="246662">
                  <a:extLst>
                    <a:ext uri="{9D8B030D-6E8A-4147-A177-3AD203B41FA5}">
                      <a16:colId xmlns:a16="http://schemas.microsoft.com/office/drawing/2014/main" val="1486450075"/>
                    </a:ext>
                  </a:extLst>
                </a:gridCol>
                <a:gridCol w="246662">
                  <a:extLst>
                    <a:ext uri="{9D8B030D-6E8A-4147-A177-3AD203B41FA5}">
                      <a16:colId xmlns:a16="http://schemas.microsoft.com/office/drawing/2014/main" val="3127216971"/>
                    </a:ext>
                  </a:extLst>
                </a:gridCol>
              </a:tblGrid>
              <a:tr h="256823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Kegiatan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1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2022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83374"/>
                  </a:ext>
                </a:extLst>
              </a:tr>
              <a:tr h="25682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Agustus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September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Oktober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November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759456"/>
                  </a:ext>
                </a:extLst>
              </a:tr>
              <a:tr h="25682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1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2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3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4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1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2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3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4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1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2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3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4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1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2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3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4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9190283"/>
                  </a:ext>
                </a:extLst>
              </a:tr>
              <a:tr h="2568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Identifikasi Masalah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9347413"/>
                  </a:ext>
                </a:extLst>
              </a:tr>
              <a:tr h="2568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Pengumpulan Data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0911681"/>
                  </a:ext>
                </a:extLst>
              </a:tr>
              <a:tr h="2568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Analisis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4374702"/>
                  </a:ext>
                </a:extLst>
              </a:tr>
              <a:tr h="2568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Desain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4058867"/>
                  </a:ext>
                </a:extLst>
              </a:tr>
              <a:tr h="2568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Pengkodean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8718797"/>
                  </a:ext>
                </a:extLst>
              </a:tr>
              <a:tr h="2568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Pengujian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7378775"/>
                  </a:ext>
                </a:extLst>
              </a:tr>
              <a:tr h="2568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 err="1">
                          <a:effectLst/>
                        </a:rPr>
                        <a:t>Penulisan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Laporan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095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253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LATAR BELAKANG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941192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id-ID" sz="1800" dirty="0"/>
              <a:t>Perkembangan Teknologi Informasi yang semakin modern</a:t>
            </a:r>
            <a:endParaRPr lang="en-US" sz="1800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id-ID" sz="1800" dirty="0"/>
              <a:t>Meningkatkan pelayanan dengan memanfaatkan Teknologi Informasi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memanajemen</a:t>
            </a:r>
            <a:r>
              <a:rPr lang="en-US" sz="1800" dirty="0"/>
              <a:t> proses </a:t>
            </a:r>
            <a:r>
              <a:rPr lang="en-US" sz="1800" dirty="0" err="1"/>
              <a:t>servis</a:t>
            </a:r>
            <a:r>
              <a:rPr lang="en-US" sz="1800" dirty="0"/>
              <a:t> </a:t>
            </a:r>
            <a:r>
              <a:rPr lang="en-US" sz="1800" dirty="0" err="1"/>
              <a:t>komputer</a:t>
            </a:r>
            <a:r>
              <a:rPr lang="en-US" sz="1800" dirty="0"/>
              <a:t> yang </a:t>
            </a:r>
            <a:r>
              <a:rPr lang="en-US" sz="1800" dirty="0" err="1"/>
              <a:t>meliputi</a:t>
            </a:r>
            <a:r>
              <a:rPr lang="en-US" sz="1800" dirty="0"/>
              <a:t> data </a:t>
            </a:r>
            <a:r>
              <a:rPr lang="en-US" sz="1800" dirty="0" err="1"/>
              <a:t>komputer</a:t>
            </a:r>
            <a:r>
              <a:rPr lang="en-US" sz="1800" dirty="0"/>
              <a:t>, data </a:t>
            </a:r>
            <a:r>
              <a:rPr lang="en-US" sz="1800" dirty="0" err="1"/>
              <a:t>pelanggan</a:t>
            </a:r>
            <a:r>
              <a:rPr lang="en-US" sz="1800" dirty="0"/>
              <a:t>, data </a:t>
            </a:r>
            <a:r>
              <a:rPr lang="en-US" sz="1800" dirty="0" err="1"/>
              <a:t>pengguna</a:t>
            </a:r>
            <a:r>
              <a:rPr lang="en-US" sz="1800" dirty="0"/>
              <a:t> </a:t>
            </a:r>
            <a:r>
              <a:rPr lang="id-ID" sz="1800" dirty="0"/>
              <a:t>sistem</a:t>
            </a:r>
            <a:r>
              <a:rPr lang="en-US" sz="1800" dirty="0"/>
              <a:t>, dan data </a:t>
            </a:r>
            <a:r>
              <a:rPr lang="en-US" sz="1800" dirty="0" err="1"/>
              <a:t>perbaikan</a:t>
            </a:r>
            <a:r>
              <a:rPr lang="en-US" sz="1800" dirty="0"/>
              <a:t>.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id-ID" sz="1800" dirty="0"/>
              <a:t>Sistem </a:t>
            </a:r>
            <a:r>
              <a:rPr lang="en-US" sz="1800" dirty="0"/>
              <a:t>yang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mampu</a:t>
            </a:r>
            <a:r>
              <a:rPr lang="en-US" sz="1800" dirty="0"/>
              <a:t> </a:t>
            </a:r>
            <a:r>
              <a:rPr lang="en-US" sz="1800" dirty="0" err="1"/>
              <a:t>mengikuti</a:t>
            </a:r>
            <a:r>
              <a:rPr lang="en-US" sz="1800" dirty="0"/>
              <a:t> </a:t>
            </a:r>
            <a:r>
              <a:rPr lang="en-US" sz="1800" dirty="0" err="1"/>
              <a:t>perkembangan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id-ID" sz="1800" dirty="0"/>
              <a:t>butuhan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id-ID" sz="1800" dirty="0"/>
              <a:t> yang terus berkembang</a:t>
            </a:r>
            <a:r>
              <a:rPr lang="en-US" sz="1800" dirty="0"/>
              <a:t>. </a:t>
            </a:r>
            <a:endParaRPr lang="id-ID" sz="1800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RUMUSAN MASALAH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37;p16">
            <a:extLst>
              <a:ext uri="{FF2B5EF4-FFF2-40B4-BE49-F238E27FC236}">
                <a16:creationId xmlns:a16="http://schemas.microsoft.com/office/drawing/2014/main" id="{BD0619C3-03AB-AFFC-B771-27D8D8188D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094525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indent="0">
              <a:spcBef>
                <a:spcPts val="0"/>
              </a:spcBef>
              <a:buSzPts val="2400"/>
              <a:buNone/>
            </a:pPr>
            <a:r>
              <a:rPr lang="en-US" sz="2400" dirty="0" err="1">
                <a:sym typeface="Roboto Condensed"/>
              </a:rPr>
              <a:t>Bagaimana</a:t>
            </a:r>
            <a:r>
              <a:rPr lang="en-US" sz="2400" dirty="0">
                <a:sym typeface="Roboto Condensed"/>
              </a:rPr>
              <a:t> </a:t>
            </a:r>
            <a:r>
              <a:rPr lang="id-ID" sz="2400" dirty="0">
                <a:sym typeface="Roboto Condensed"/>
              </a:rPr>
              <a:t>membuat sistem iformasi manajemen perbaikan komputer di PT Macnesia Inti Teknologi?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BATASAN MASALAH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941192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dirty="0" err="1"/>
              <a:t>Sistem</a:t>
            </a:r>
            <a:r>
              <a:rPr lang="en-US" sz="1800" dirty="0"/>
              <a:t> yang </a:t>
            </a:r>
            <a:r>
              <a:rPr lang="en-US" sz="1800" dirty="0" err="1"/>
              <a:t>dibuat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mengelola</a:t>
            </a:r>
            <a:r>
              <a:rPr lang="id-ID" sz="1800" dirty="0"/>
              <a:t> perbaikan komputer dengan b</a:t>
            </a:r>
            <a:r>
              <a:rPr lang="en-US" sz="1800" dirty="0"/>
              <a:t>rand Apple</a:t>
            </a:r>
            <a:endParaRPr lang="id-ID" sz="1800" dirty="0"/>
          </a:p>
          <a:p>
            <a:r>
              <a:rPr lang="en-US" sz="1800" dirty="0" err="1"/>
              <a:t>Sistem</a:t>
            </a:r>
            <a:r>
              <a:rPr lang="en-US" sz="1800" dirty="0"/>
              <a:t> yang </a:t>
            </a:r>
            <a:r>
              <a:rPr lang="en-US" sz="1800" dirty="0" err="1"/>
              <a:t>dibuat</a:t>
            </a:r>
            <a:r>
              <a:rPr lang="en-US" sz="1800" dirty="0"/>
              <a:t> </a:t>
            </a:r>
            <a:r>
              <a:rPr lang="id-ID" sz="1800" dirty="0"/>
              <a:t>untuk mengelola perbaikan komputer dan stok sparepart</a:t>
            </a:r>
          </a:p>
          <a:p>
            <a:endParaRPr lang="id-ID" sz="1800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34828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>
            <a:spLocks noGrp="1"/>
          </p:cNvSpPr>
          <p:nvPr>
            <p:ph type="ctrTitle" idx="4294967295"/>
          </p:nvPr>
        </p:nvSpPr>
        <p:spPr>
          <a:xfrm>
            <a:off x="685800" y="2269150"/>
            <a:ext cx="556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7200" dirty="0">
                <a:solidFill>
                  <a:schemeClr val="accent5"/>
                </a:solidFill>
              </a:rPr>
              <a:t>TUJUAN DAN MANFAAT</a:t>
            </a:r>
            <a:endParaRPr sz="7200" dirty="0">
              <a:solidFill>
                <a:schemeClr val="accent5"/>
              </a:solidFill>
            </a:endParaRPr>
          </a:p>
        </p:txBody>
      </p:sp>
      <p:grpSp>
        <p:nvGrpSpPr>
          <p:cNvPr id="250" name="Google Shape;250;p17"/>
          <p:cNvGrpSpPr/>
          <p:nvPr/>
        </p:nvGrpSpPr>
        <p:grpSpPr>
          <a:xfrm>
            <a:off x="6682481" y="378837"/>
            <a:ext cx="1588639" cy="1588655"/>
            <a:chOff x="6643075" y="3664250"/>
            <a:chExt cx="407950" cy="407975"/>
          </a:xfrm>
        </p:grpSpPr>
        <p:sp>
          <p:nvSpPr>
            <p:cNvPr id="251" name="Google Shape;251;p17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17"/>
          <p:cNvGrpSpPr/>
          <p:nvPr/>
        </p:nvGrpSpPr>
        <p:grpSpPr>
          <a:xfrm rot="-587363">
            <a:off x="6589251" y="2174497"/>
            <a:ext cx="653127" cy="653134"/>
            <a:chOff x="576250" y="4319400"/>
            <a:chExt cx="442075" cy="442050"/>
          </a:xfrm>
        </p:grpSpPr>
        <p:sp>
          <p:nvSpPr>
            <p:cNvPr id="254" name="Google Shape;254;p1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17"/>
          <p:cNvSpPr/>
          <p:nvPr/>
        </p:nvSpPr>
        <p:spPr>
          <a:xfrm>
            <a:off x="6302724" y="745608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 rot="2697322">
            <a:off x="7939080" y="1959478"/>
            <a:ext cx="376961" cy="35993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8237292" y="1754006"/>
            <a:ext cx="150972" cy="14422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 rot="1280149">
            <a:off x="6130690" y="1460796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TUJUAN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237;p16">
            <a:extLst>
              <a:ext uri="{FF2B5EF4-FFF2-40B4-BE49-F238E27FC236}">
                <a16:creationId xmlns:a16="http://schemas.microsoft.com/office/drawing/2014/main" id="{905DAA5E-63AE-4230-13E3-ADB47A1307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094525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indent="0">
              <a:spcBef>
                <a:spcPts val="0"/>
              </a:spcBef>
              <a:buSzPts val="2400"/>
              <a:buNone/>
            </a:pPr>
            <a:r>
              <a:rPr lang="en-US" dirty="0" err="1"/>
              <a:t>Terwujudnya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d-ID" dirty="0"/>
              <a:t>Sistem Informasi Manajemen Perbaikan Komputer di PT Macnesia Inti Teknologi</a:t>
            </a:r>
            <a:endParaRPr lang="id-ID" dirty="0"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73152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MANFAAT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237;p16">
            <a:extLst>
              <a:ext uri="{FF2B5EF4-FFF2-40B4-BE49-F238E27FC236}">
                <a16:creationId xmlns:a16="http://schemas.microsoft.com/office/drawing/2014/main" id="{595443E4-5489-70BE-E897-7608EB8C2B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941192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800" dirty="0" err="1"/>
              <a:t>Mempermudah</a:t>
            </a:r>
            <a:r>
              <a:rPr lang="en-US" sz="1800" dirty="0"/>
              <a:t> </a:t>
            </a:r>
            <a:r>
              <a:rPr lang="id-ID" sz="1800" dirty="0"/>
              <a:t>pemilik dalam mengelola perusahaan</a:t>
            </a:r>
            <a:r>
              <a:rPr lang="en-US" sz="1800" dirty="0"/>
              <a:t>.</a:t>
            </a:r>
            <a:endParaRPr lang="id-ID" sz="1800" dirty="0"/>
          </a:p>
          <a:p>
            <a:pPr lvl="0"/>
            <a:r>
              <a:rPr lang="id-ID" sz="1800" dirty="0"/>
              <a:t>Mempermudah Customer Service ketika mendapatkan komplain dari pelanggan</a:t>
            </a:r>
            <a:r>
              <a:rPr lang="en-US" sz="1800" dirty="0"/>
              <a:t>.</a:t>
            </a:r>
            <a:endParaRPr lang="id-ID" sz="1800" dirty="0"/>
          </a:p>
          <a:p>
            <a:pPr lvl="0"/>
            <a:r>
              <a:rPr lang="id-ID" sz="1800" dirty="0"/>
              <a:t>Mempermudah teknisi dalam mencatat setiap proses perbaikan yang dilakukan</a:t>
            </a:r>
          </a:p>
          <a:p>
            <a:r>
              <a:rPr lang="id-ID" sz="1800" dirty="0"/>
              <a:t>Mempermudah bagian gudang dalam mengelola data sparepart</a:t>
            </a:r>
          </a:p>
          <a:p>
            <a:r>
              <a:rPr lang="id-ID" sz="1800" dirty="0"/>
              <a:t>Mempermudah kurir untuk memetakan pengambilan perangkat ke rumah pelanggan</a:t>
            </a:r>
          </a:p>
        </p:txBody>
      </p:sp>
    </p:spTree>
    <p:extLst>
      <p:ext uri="{BB962C8B-B14F-4D97-AF65-F5344CB8AC3E}">
        <p14:creationId xmlns:p14="http://schemas.microsoft.com/office/powerpoint/2010/main" val="1649961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>
            <a:spLocks noGrp="1"/>
          </p:cNvSpPr>
          <p:nvPr>
            <p:ph type="ctrTitle" idx="4294967295"/>
          </p:nvPr>
        </p:nvSpPr>
        <p:spPr>
          <a:xfrm>
            <a:off x="685800" y="2269150"/>
            <a:ext cx="556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7200" dirty="0">
                <a:solidFill>
                  <a:schemeClr val="accent5"/>
                </a:solidFill>
              </a:rPr>
              <a:t>METODOLOGI PENELITIAN</a:t>
            </a:r>
            <a:endParaRPr sz="7200" dirty="0">
              <a:solidFill>
                <a:schemeClr val="accent5"/>
              </a:solidFill>
            </a:endParaRPr>
          </a:p>
        </p:txBody>
      </p:sp>
      <p:grpSp>
        <p:nvGrpSpPr>
          <p:cNvPr id="250" name="Google Shape;250;p17"/>
          <p:cNvGrpSpPr/>
          <p:nvPr/>
        </p:nvGrpSpPr>
        <p:grpSpPr>
          <a:xfrm>
            <a:off x="6682481" y="378837"/>
            <a:ext cx="1588639" cy="1588655"/>
            <a:chOff x="6643075" y="3664250"/>
            <a:chExt cx="407950" cy="407975"/>
          </a:xfrm>
        </p:grpSpPr>
        <p:sp>
          <p:nvSpPr>
            <p:cNvPr id="251" name="Google Shape;251;p17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17"/>
          <p:cNvGrpSpPr/>
          <p:nvPr/>
        </p:nvGrpSpPr>
        <p:grpSpPr>
          <a:xfrm rot="-587363">
            <a:off x="6589251" y="2174497"/>
            <a:ext cx="653127" cy="653134"/>
            <a:chOff x="576250" y="4319400"/>
            <a:chExt cx="442075" cy="442050"/>
          </a:xfrm>
        </p:grpSpPr>
        <p:sp>
          <p:nvSpPr>
            <p:cNvPr id="254" name="Google Shape;254;p1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17"/>
          <p:cNvSpPr/>
          <p:nvPr/>
        </p:nvSpPr>
        <p:spPr>
          <a:xfrm>
            <a:off x="6302724" y="745608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 rot="2697322">
            <a:off x="7939080" y="1959478"/>
            <a:ext cx="376961" cy="35993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8237292" y="1754006"/>
            <a:ext cx="150972" cy="14422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 rot="1280149">
            <a:off x="6130690" y="1460796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6515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METODE PENGUMPULAN DATA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237;p16">
            <a:extLst>
              <a:ext uri="{FF2B5EF4-FFF2-40B4-BE49-F238E27FC236}">
                <a16:creationId xmlns:a16="http://schemas.microsoft.com/office/drawing/2014/main" id="{595443E4-5489-70BE-E897-7608EB8C2B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941192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P</a:t>
            </a:r>
            <a:r>
              <a:rPr lang="id-ID" dirty="0"/>
              <a:t>engamatan / Observasi</a:t>
            </a:r>
          </a:p>
          <a:p>
            <a:pPr lvl="0"/>
            <a:r>
              <a:rPr lang="id-ID" dirty="0"/>
              <a:t>Wawancara</a:t>
            </a:r>
            <a:r>
              <a:rPr lang="en-US" dirty="0"/>
              <a:t>.</a:t>
            </a:r>
            <a:endParaRPr lang="id-ID" dirty="0"/>
          </a:p>
          <a:p>
            <a:pPr lvl="0"/>
            <a:r>
              <a:rPr lang="id-ID" dirty="0"/>
              <a:t>Kuesioner</a:t>
            </a:r>
          </a:p>
          <a:p>
            <a:r>
              <a:rPr lang="id-ID" dirty="0"/>
              <a:t>Studi Pustaka</a:t>
            </a:r>
          </a:p>
        </p:txBody>
      </p:sp>
    </p:spTree>
    <p:extLst>
      <p:ext uri="{BB962C8B-B14F-4D97-AF65-F5344CB8AC3E}">
        <p14:creationId xmlns:p14="http://schemas.microsoft.com/office/powerpoint/2010/main" val="3615199923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362</Words>
  <Application>Microsoft Office PowerPoint</Application>
  <PresentationFormat>On-screen Show (16:9)</PresentationFormat>
  <Paragraphs>193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Roboto Condensed</vt:lpstr>
      <vt:lpstr>Calibri</vt:lpstr>
      <vt:lpstr>Roboto Condensed Light</vt:lpstr>
      <vt:lpstr>Arvo</vt:lpstr>
      <vt:lpstr>Times New Roman</vt:lpstr>
      <vt:lpstr>Salerio template</vt:lpstr>
      <vt:lpstr>SISTEM INFORMASI MANAJEMEN PERBAIKAN KOMPUTER DI PT MACNESIA INTI TEKNOLOGI</vt:lpstr>
      <vt:lpstr>LATAR BELAKANG</vt:lpstr>
      <vt:lpstr>RUMUSAN MASALAH</vt:lpstr>
      <vt:lpstr>BATASAN MASALAH</vt:lpstr>
      <vt:lpstr>TUJUAN DAN MANFAAT</vt:lpstr>
      <vt:lpstr>TUJUAN</vt:lpstr>
      <vt:lpstr>MANFAAT</vt:lpstr>
      <vt:lpstr>METODOLOGI PENELITIAN</vt:lpstr>
      <vt:lpstr>METODE PENGUMPULAN DATA</vt:lpstr>
      <vt:lpstr>METODE PENGEMBANGAN SISTEM</vt:lpstr>
      <vt:lpstr>ALAT PENGEMBANGAN SISTEM</vt:lpstr>
      <vt:lpstr>METODE PENGUJIAN SISTEM</vt:lpstr>
      <vt:lpstr>JADWAL PENELITIAN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INFORMASI MANAJEMEN PERBAIKAN KOMPUTER DI PT MACNESIA INTI TEKNOLOGI</dc:title>
  <cp:lastModifiedBy>KKPI2-01</cp:lastModifiedBy>
  <cp:revision>2</cp:revision>
  <dcterms:modified xsi:type="dcterms:W3CDTF">2022-08-06T01:39:24Z</dcterms:modified>
</cp:coreProperties>
</file>